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9" r:id="rId3"/>
    <p:sldId id="295" r:id="rId4"/>
    <p:sldId id="296" r:id="rId5"/>
    <p:sldId id="297" r:id="rId6"/>
    <p:sldId id="298" r:id="rId7"/>
    <p:sldId id="299" r:id="rId8"/>
    <p:sldId id="300" r:id="rId9"/>
    <p:sldId id="277" r:id="rId10"/>
    <p:sldId id="301" r:id="rId11"/>
    <p:sldId id="302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748" y="-13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B6749-DC3F-4C10-AB45-1101B809C489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0E89F-059A-4F79-9981-0FFA0F2DE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17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6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0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3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5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6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80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4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1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3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53958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2: Teeth</a:t>
            </a:r>
            <a:endParaRPr lang="en-GB" sz="24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endParaRPr lang="en-GB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29" y="404664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548680"/>
            <a:ext cx="8194608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732" y="1240481"/>
            <a:ext cx="7560840" cy="39780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Calcium is very important for healthy bones and teeth</a:t>
            </a:r>
          </a:p>
          <a:p>
            <a:pPr algn="ctr"/>
            <a:endParaRPr lang="en-GB" sz="2800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800" dirty="0" smtClean="0">
                <a:latin typeface="Tahoma" panose="020B0604030504040204" pitchFamily="34" charset="0"/>
              </a:rPr>
              <a:t>Dairy products contain calcium.</a:t>
            </a:r>
          </a:p>
          <a:p>
            <a:pPr algn="ctr"/>
            <a:endParaRPr lang="en-GB" sz="2800" dirty="0">
              <a:latin typeface="Tahoma" panose="020B0604030504040204" pitchFamily="34" charset="0"/>
            </a:endParaRPr>
          </a:p>
          <a:p>
            <a:pPr algn="ctr"/>
            <a:r>
              <a:rPr lang="en-GB" sz="2800" dirty="0" smtClean="0">
                <a:latin typeface="Tahoma" panose="020B0604030504040204" pitchFamily="34" charset="0"/>
              </a:rPr>
              <a:t>How many dairy products can you think of?</a:t>
            </a:r>
            <a:endParaRPr lang="en-GB" sz="2800" dirty="0">
              <a:latin typeface="Tahoma" panose="020B0604030504040204" pitchFamily="34" charset="0"/>
            </a:endParaRPr>
          </a:p>
          <a:p>
            <a:pPr algn="ctr"/>
            <a:endParaRPr lang="en-GB" sz="105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199" y="4077072"/>
            <a:ext cx="3743906" cy="24951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548680"/>
            <a:ext cx="8194608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9161" y="1253791"/>
            <a:ext cx="7560840" cy="54245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Dairy products for a healthy smile!</a:t>
            </a:r>
          </a:p>
          <a:p>
            <a:pPr algn="ctr"/>
            <a:endParaRPr lang="en-GB" sz="2800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800" dirty="0" smtClean="0">
                <a:latin typeface="Tahoma" panose="020B0604030504040204" pitchFamily="34" charset="0"/>
              </a:rPr>
              <a:t>Milk</a:t>
            </a:r>
          </a:p>
          <a:p>
            <a:pPr algn="ctr">
              <a:lnSpc>
                <a:spcPct val="150000"/>
              </a:lnSpc>
            </a:pPr>
            <a:r>
              <a:rPr lang="en-GB" sz="2800" dirty="0" smtClean="0">
                <a:latin typeface="Tahoma" panose="020B0604030504040204" pitchFamily="34" charset="0"/>
              </a:rPr>
              <a:t>Butter</a:t>
            </a:r>
          </a:p>
          <a:p>
            <a:pPr algn="ctr">
              <a:lnSpc>
                <a:spcPct val="150000"/>
              </a:lnSpc>
            </a:pPr>
            <a:r>
              <a:rPr lang="en-GB" sz="2800" dirty="0" smtClean="0">
                <a:latin typeface="Tahoma" panose="020B0604030504040204" pitchFamily="34" charset="0"/>
              </a:rPr>
              <a:t>Cream</a:t>
            </a:r>
          </a:p>
          <a:p>
            <a:pPr algn="ctr">
              <a:lnSpc>
                <a:spcPct val="150000"/>
              </a:lnSpc>
            </a:pPr>
            <a:r>
              <a:rPr lang="en-GB" sz="2800" dirty="0" smtClean="0">
                <a:latin typeface="Tahoma" panose="020B0604030504040204" pitchFamily="34" charset="0"/>
              </a:rPr>
              <a:t>Cheese</a:t>
            </a:r>
          </a:p>
          <a:p>
            <a:pPr algn="ctr">
              <a:lnSpc>
                <a:spcPct val="150000"/>
              </a:lnSpc>
            </a:pPr>
            <a:r>
              <a:rPr lang="en-GB" sz="2800" dirty="0" smtClean="0">
                <a:latin typeface="Tahoma" panose="020B0604030504040204" pitchFamily="34" charset="0"/>
              </a:rPr>
              <a:t>Yoghurt</a:t>
            </a:r>
            <a:endParaRPr lang="en-GB" sz="2800" dirty="0">
              <a:latin typeface="Tahoma" panose="020B0604030504040204" pitchFamily="34" charset="0"/>
            </a:endParaRPr>
          </a:p>
          <a:p>
            <a:pPr algn="ctr"/>
            <a:endParaRPr lang="en-GB" sz="105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8" y="3403751"/>
            <a:ext cx="2647644" cy="3971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717032"/>
            <a:ext cx="3528392" cy="33449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620688"/>
            <a:ext cx="8194608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5" y="781625"/>
            <a:ext cx="7632849" cy="3200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Learning Objective:</a:t>
            </a:r>
          </a:p>
          <a:p>
            <a:pPr algn="ctr"/>
            <a:endParaRPr lang="en-GB" sz="1000" b="1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To </a:t>
            </a:r>
            <a:r>
              <a:rPr lang="en-GB" sz="2400" dirty="0">
                <a:latin typeface="Tahoma" panose="020B0604030504040204" pitchFamily="34" charset="0"/>
              </a:rPr>
              <a:t>identify the different types of teeth in humans and their simple </a:t>
            </a:r>
            <a:r>
              <a:rPr lang="en-GB" sz="2400" dirty="0" smtClean="0">
                <a:latin typeface="Tahoma" panose="020B0604030504040204" pitchFamily="34" charset="0"/>
              </a:rPr>
              <a:t>functions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This </a:t>
            </a:r>
            <a:r>
              <a:rPr lang="en-GB" sz="2000" dirty="0">
                <a:latin typeface="Tahoma" panose="020B0604030504040204" pitchFamily="34" charset="0"/>
              </a:rPr>
              <a:t>lesson we will learn all about teeth and how to keep them healthy. We will be using this learning to help us develop our calcium-rich food products in the next stage of the project.</a:t>
            </a:r>
          </a:p>
          <a:p>
            <a:pPr algn="ctr"/>
            <a:endParaRPr lang="en-GB" sz="24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5120" r="12960" b="4640"/>
          <a:stretch/>
        </p:blipFill>
        <p:spPr bwMode="auto">
          <a:xfrm>
            <a:off x="3599891" y="3535213"/>
            <a:ext cx="1944216" cy="31151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51520" y="404664"/>
            <a:ext cx="8640960" cy="6192688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5DE38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06" y="2338013"/>
            <a:ext cx="2615481" cy="408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xplosion 1 2"/>
          <p:cNvSpPr/>
          <p:nvPr/>
        </p:nvSpPr>
        <p:spPr>
          <a:xfrm>
            <a:off x="539552" y="2338013"/>
            <a:ext cx="3888432" cy="3600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60806" y="1129387"/>
            <a:ext cx="7866326" cy="1723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Let’s warm up our brains with a vertical relay!</a:t>
            </a:r>
          </a:p>
          <a:p>
            <a:pPr algn="ctr"/>
            <a:endParaRPr lang="en-GB" sz="1000" b="1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028660">
            <a:off x="1391419" y="3346986"/>
            <a:ext cx="2184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Tahoma" panose="020B0604030504040204" pitchFamily="34" charset="0"/>
              </a:rPr>
              <a:t>Work as a relay team, to label the diagram with everything you can remember as fast as you can!</a:t>
            </a:r>
            <a:endParaRPr lang="en-GB" sz="16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620688"/>
            <a:ext cx="8194608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5" y="781625"/>
            <a:ext cx="7632849" cy="27699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Exploring our teeth</a:t>
            </a:r>
          </a:p>
          <a:p>
            <a:pPr algn="ctr"/>
            <a:endParaRPr lang="en-GB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GB" sz="2400" b="1" dirty="0" smtClean="0">
                <a:solidFill>
                  <a:sysClr val="windowText" lastClr="000000"/>
                </a:solidFill>
                <a:latin typeface="Tahoma" panose="020B0604030504040204" pitchFamily="34" charset="0"/>
              </a:rPr>
              <a:t>Use the mirror to examine your teeth:</a:t>
            </a:r>
            <a:r>
              <a:rPr lang="en-GB" sz="2400" b="1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H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ow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many do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you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have? </a:t>
            </a:r>
            <a:endParaRPr lang="en-GB" sz="2400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How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many differently shaped teeth can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you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see?</a:t>
            </a:r>
            <a:endParaRPr lang="en-GB" sz="2400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5120" r="12960" b="4640"/>
          <a:stretch/>
        </p:blipFill>
        <p:spPr bwMode="auto">
          <a:xfrm>
            <a:off x="3599892" y="3716145"/>
            <a:ext cx="1944216" cy="31151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620688"/>
            <a:ext cx="8194608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8705" y="781625"/>
            <a:ext cx="4814781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36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Incisors</a:t>
            </a:r>
          </a:p>
          <a:p>
            <a:pPr algn="ctr"/>
            <a:endParaRPr lang="en-GB" sz="2000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Incisors are at the front of your mouth. 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They are used for biting off pieces of food and starting to chew them. </a:t>
            </a:r>
            <a:endParaRPr lang="en-GB" sz="2000" dirty="0" smtClean="0">
              <a:latin typeface="Tahoma" panose="020B060403050404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5120" r="12960" b="4640"/>
          <a:stretch/>
        </p:blipFill>
        <p:spPr bwMode="auto">
          <a:xfrm>
            <a:off x="712167" y="1408559"/>
            <a:ext cx="2861476" cy="4584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267744" y="1772816"/>
            <a:ext cx="24482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620688"/>
            <a:ext cx="8194608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4229" y="781625"/>
            <a:ext cx="4814781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36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Canines</a:t>
            </a:r>
          </a:p>
          <a:p>
            <a:pPr algn="ctr"/>
            <a:endParaRPr lang="en-GB" sz="2000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Incisors are at the sides of your mouth. They are more pointed than incisors.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They are used for tearing and ripping food.</a:t>
            </a:r>
            <a:endParaRPr lang="en-GB" sz="2000" dirty="0" smtClean="0">
              <a:latin typeface="Tahoma" panose="020B060403050404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5120" r="12960" b="4640"/>
          <a:stretch/>
        </p:blipFill>
        <p:spPr bwMode="auto">
          <a:xfrm>
            <a:off x="712167" y="1408559"/>
            <a:ext cx="2861476" cy="4584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771800" y="1844824"/>
            <a:ext cx="2088232" cy="696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620688"/>
            <a:ext cx="8194608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4523" y="908720"/>
            <a:ext cx="4814781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36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Molars</a:t>
            </a:r>
          </a:p>
          <a:p>
            <a:pPr algn="ctr"/>
            <a:endParaRPr lang="en-GB" sz="2000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Molars are at the back of your mouth. They are larger and flatter than your other teeth.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They are used for crushing and grinding food.</a:t>
            </a:r>
            <a:endParaRPr lang="en-GB" sz="2000" dirty="0" smtClean="0">
              <a:latin typeface="Tahoma" panose="020B060403050404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t="5120" r="12960" b="4640"/>
          <a:stretch/>
        </p:blipFill>
        <p:spPr bwMode="auto">
          <a:xfrm>
            <a:off x="712167" y="1408559"/>
            <a:ext cx="2861476" cy="4584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1331640" y="1916832"/>
            <a:ext cx="3888432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620688"/>
            <a:ext cx="8194608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5" y="781625"/>
            <a:ext cx="7632849" cy="33855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E85803"/>
                </a:solidFill>
                <a:latin typeface="Tahoma" panose="020B0604030504040204" pitchFamily="34" charset="0"/>
              </a:rPr>
              <a:t>P</a:t>
            </a:r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lotting a tooth map</a:t>
            </a:r>
          </a:p>
          <a:p>
            <a:pPr algn="ctr"/>
            <a:endParaRPr lang="en-GB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Use the mirror to help you plot a map of your teeth</a:t>
            </a:r>
            <a:r>
              <a:rPr lang="en-GB" sz="2400" b="1" dirty="0" smtClean="0">
                <a:latin typeface="Tahoma" panose="020B0604030504040204" pitchFamily="34" charset="0"/>
              </a:rPr>
              <a:t>.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Remember to identify and label the different types of teeth and explain what their jobs are</a:t>
            </a:r>
            <a:r>
              <a:rPr lang="en-GB" sz="2400" dirty="0" smtClean="0">
                <a:solidFill>
                  <a:schemeClr val="accent1"/>
                </a:solidFill>
                <a:latin typeface="Tahoma" panose="020B0604030504040204" pitchFamily="34" charset="0"/>
              </a:rPr>
              <a:t>.</a:t>
            </a:r>
          </a:p>
          <a:p>
            <a:pPr algn="ctr">
              <a:lnSpc>
                <a:spcPct val="200000"/>
              </a:lnSpc>
            </a:pPr>
            <a:endParaRPr lang="en-GB" sz="24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>
              <a:lnSpc>
                <a:spcPct val="200000"/>
              </a:lnSpc>
            </a:pPr>
            <a:endParaRPr lang="en-GB" sz="2000" dirty="0" smtClean="0">
              <a:solidFill>
                <a:schemeClr val="accent1"/>
              </a:solidFill>
              <a:latin typeface="Tahom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2" t="26326" r="55369" b="19132"/>
          <a:stretch/>
        </p:blipFill>
        <p:spPr bwMode="auto">
          <a:xfrm>
            <a:off x="3635236" y="2924944"/>
            <a:ext cx="1873526" cy="329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3861048"/>
            <a:ext cx="5760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Tahoma" panose="020B0604030504040204" pitchFamily="34" charset="0"/>
              </a:rPr>
              <a:t>Top jaw</a:t>
            </a:r>
            <a:endParaRPr lang="en-GB" sz="800" dirty="0">
              <a:latin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7" y="5157192"/>
            <a:ext cx="5760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Tahoma" panose="020B0604030504040204" pitchFamily="34" charset="0"/>
              </a:rPr>
              <a:t>Bottom jaw</a:t>
            </a:r>
            <a:endParaRPr lang="en-GB" sz="800" dirty="0">
              <a:latin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548680"/>
            <a:ext cx="8194608" cy="576064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980728"/>
            <a:ext cx="7560840" cy="4501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Keeping our teeth healthy</a:t>
            </a:r>
          </a:p>
          <a:p>
            <a:pPr algn="ctr"/>
            <a:endParaRPr lang="en-GB" sz="1000" b="1" dirty="0">
              <a:latin typeface="Tahoma" panose="020B0604030504040204" pitchFamily="34" charset="0"/>
            </a:endParaRPr>
          </a:p>
          <a:p>
            <a:pPr algn="ctr"/>
            <a:endParaRPr lang="en-GB" sz="105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It </a:t>
            </a:r>
            <a:r>
              <a:rPr lang="en-GB" sz="2400" dirty="0">
                <a:latin typeface="Tahoma" panose="020B0604030504040204" pitchFamily="34" charset="0"/>
              </a:rPr>
              <a:t>is important to look after our teeth. Cleaning </a:t>
            </a:r>
            <a:r>
              <a:rPr lang="en-GB" sz="2400" dirty="0" smtClean="0">
                <a:latin typeface="Tahoma" panose="020B0604030504040204" pitchFamily="34" charset="0"/>
              </a:rPr>
              <a:t>them well, </a:t>
            </a:r>
            <a:r>
              <a:rPr lang="en-GB" sz="2400" dirty="0">
                <a:latin typeface="Tahoma" panose="020B0604030504040204" pitchFamily="34" charset="0"/>
              </a:rPr>
              <a:t>eating </a:t>
            </a:r>
            <a:r>
              <a:rPr lang="en-GB" sz="2400" dirty="0" smtClean="0">
                <a:latin typeface="Tahoma" panose="020B0604030504040204" pitchFamily="34" charset="0"/>
              </a:rPr>
              <a:t>healthy foods</a:t>
            </a:r>
            <a:r>
              <a:rPr lang="en-GB" sz="2400" dirty="0">
                <a:latin typeface="Tahoma" panose="020B0604030504040204" pitchFamily="34" charset="0"/>
              </a:rPr>
              <a:t>, and </a:t>
            </a:r>
            <a:r>
              <a:rPr lang="en-GB" sz="2400" dirty="0" smtClean="0">
                <a:latin typeface="Tahoma" panose="020B0604030504040204" pitchFamily="34" charset="0"/>
              </a:rPr>
              <a:t>visiting the </a:t>
            </a:r>
            <a:r>
              <a:rPr lang="en-GB" sz="2400" dirty="0">
                <a:latin typeface="Tahoma" panose="020B0604030504040204" pitchFamily="34" charset="0"/>
              </a:rPr>
              <a:t>dentist </a:t>
            </a:r>
            <a:r>
              <a:rPr lang="en-GB" sz="2400" dirty="0" smtClean="0">
                <a:latin typeface="Tahoma" panose="020B0604030504040204" pitchFamily="34" charset="0"/>
              </a:rPr>
              <a:t>regularly can help </a:t>
            </a:r>
            <a:r>
              <a:rPr lang="en-GB" sz="2400" dirty="0">
                <a:latin typeface="Tahoma" panose="020B0604030504040204" pitchFamily="34" charset="0"/>
              </a:rPr>
              <a:t>to keep our teeth and gums </a:t>
            </a:r>
            <a:r>
              <a:rPr lang="en-GB" sz="2400" dirty="0" smtClean="0">
                <a:latin typeface="Tahoma" panose="020B0604030504040204" pitchFamily="34" charset="0"/>
              </a:rPr>
              <a:t>healthy.</a:t>
            </a:r>
            <a:endParaRPr lang="en-GB" sz="2400" dirty="0"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Some foods can help to keep our bones and teeth strong. Can you think of any?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8824" r="13593"/>
          <a:stretch/>
        </p:blipFill>
        <p:spPr bwMode="auto">
          <a:xfrm>
            <a:off x="3261970" y="4309482"/>
            <a:ext cx="2634363" cy="25648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7812</TotalTime>
  <Words>322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126</cp:revision>
  <cp:lastPrinted>2018-12-21T13:14:19Z</cp:lastPrinted>
  <dcterms:created xsi:type="dcterms:W3CDTF">2018-09-13T13:46:50Z</dcterms:created>
  <dcterms:modified xsi:type="dcterms:W3CDTF">2018-12-21T13:14:25Z</dcterms:modified>
</cp:coreProperties>
</file>